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F36A726-24CF-4842-9F73-AA0E976E9450}" type="datetimeFigureOut">
              <a:rPr lang="ru-RU" smtClean="0"/>
              <a:t>13.10.2013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A50DC19-A14D-4FA0-9370-8F92B11B0C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glusi.ru/news/kishmish-na-dalnem-vostoke" TargetMode="External"/><Relationship Id="rId2" Type="http://schemas.openxmlformats.org/officeDocument/2006/relationships/hyperlink" Target="http://lglusi.ru/news/limonnik-dalnevostochnyi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ru/url?sa=i&amp;source=images&amp;cd=&amp;cad=rja&amp;docid=PIDJqBz_31I3hM&amp;tbnid=50isvtFVWkXB5M:&amp;ved=0CAgQjRwwAA&amp;url=http%3A%2F%2Foopt.info%2Findex.php%3Fpage%3D161&amp;ei=hXZaUvfxMIeN4ASPkICYAw&amp;psig=AFQjCNHIGu_O9MqF9hwizkTkb5KjdWTe1A&amp;ust=138174669383174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upload.wikimedia.org/wikipedia/commons/5/51/Mandarin.duck.arp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AE%D0%9D%D0%95%D0%A1%D0%9A%D0%9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0%BC%D1%83%D1%80%D1%81%D0%BA%D0%B8%D0%B9_%D1%82%D0%B8%D0%B3%D1%80" TargetMode="External"/><Relationship Id="rId13" Type="http://schemas.openxmlformats.org/officeDocument/2006/relationships/hyperlink" Target="http://ru.wikipedia.org/wiki/%D0%A0%D1%8F%D0%B1%D1%87%D0%B8%D0%BA" TargetMode="External"/><Relationship Id="rId18" Type="http://schemas.openxmlformats.org/officeDocument/2006/relationships/hyperlink" Target="http://ru.wikipedia.org/wiki/%D0%94%D0%B0%D0%BB%D1%8C%D0%BD%D0%B5%D0%B2%D0%BE%D1%81%D1%82%D0%BE%D1%87%D0%BD%D1%8B%D0%B9_%D0%BB%D0%B5%D1%81%D0%BD%D0%BE%D0%B9_%D0%BA%D0%BE%D1%82" TargetMode="External"/><Relationship Id="rId26" Type="http://schemas.openxmlformats.org/officeDocument/2006/relationships/hyperlink" Target="http://ru.wikipedia.org/wiki/%D0%A5%D0%BE%D1%85%D0%BB%D0%B0%D1%82%D1%8B%D0%B9_%D0%BE%D1%80%D1%91%D0%BB" TargetMode="External"/><Relationship Id="rId3" Type="http://schemas.openxmlformats.org/officeDocument/2006/relationships/hyperlink" Target="http://ru.wikipedia.org/wiki/%D0%93%D0%B8%D0%BC%D0%B0%D0%BB%D0%B0%D0%B9%D1%81%D0%BA%D0%B8%D0%B9_%D0%BC%D0%B5%D0%B4%D0%B2%D0%B5%D0%B4%D1%8C" TargetMode="External"/><Relationship Id="rId21" Type="http://schemas.openxmlformats.org/officeDocument/2006/relationships/hyperlink" Target="http://ru.wikipedia.org/wiki/%D0%A7%D0%B5%D1%88%D1%83%D0%B9%D1%87%D0%B0%D1%82%D1%8B%D0%B9_%D0%BA%D1%80%D0%BE%D1%85%D0%B0%D0%BB%D1%8C" TargetMode="External"/><Relationship Id="rId7" Type="http://schemas.openxmlformats.org/officeDocument/2006/relationships/hyperlink" Target="http://ru.wikipedia.org/wiki/%D0%90%D0%BC%D0%B5%D1%80%D0%B8%D0%BA%D0%B0%D0%BD%D1%81%D0%BA%D0%B0%D1%8F_%D0%BD%D0%BE%D1%80%D0%BA%D0%B0" TargetMode="External"/><Relationship Id="rId12" Type="http://schemas.openxmlformats.org/officeDocument/2006/relationships/hyperlink" Target="http://ru.wikipedia.org/wiki/%D0%A3%D1%81%D1%81%D1%83%D1%80%D0%B8%D0%B9%D1%81%D0%BA%D0%B8%D0%B9_%D0%B1%D0%B0%D0%BA%D0%BB%D0%B0%D0%BD" TargetMode="External"/><Relationship Id="rId17" Type="http://schemas.openxmlformats.org/officeDocument/2006/relationships/hyperlink" Target="http://ru.wikipedia.org/wiki/%D0%9A%D0%B5%D0%B4%D1%80%D0%BE%D0%B2%D0%BA%D0%B0" TargetMode="External"/><Relationship Id="rId25" Type="http://schemas.openxmlformats.org/officeDocument/2006/relationships/hyperlink" Target="http://ru.wikipedia.org/wiki/%D0%A0%D1%8B%D0%B1%D0%BD%D1%8B%D0%B9_%D1%84%D0%B8%D0%BB%D0%B8%D0%BD" TargetMode="External"/><Relationship Id="rId2" Type="http://schemas.openxmlformats.org/officeDocument/2006/relationships/hyperlink" Target="http://ru.wikipedia.org/wiki/%D0%91%D1%83%D1%80%D1%8B%D0%B9_%D0%BC%D0%B5%D0%B4%D0%B2%D0%B5%D0%B4%D1%8C" TargetMode="External"/><Relationship Id="rId16" Type="http://schemas.openxmlformats.org/officeDocument/2006/relationships/hyperlink" Target="http://ru.wikipedia.org/wiki/%D0%9F%D0%BE%D0%BF%D0%BE%D0%BB%D0%B7%D0%B5%D0%BD%D1%8C" TargetMode="External"/><Relationship Id="rId20" Type="http://schemas.openxmlformats.org/officeDocument/2006/relationships/hyperlink" Target="http://ru.wikipedia.org/wiki/%D0%9F%D1%8F%D1%82%D0%BD%D0%B8%D1%81%D1%82%D1%8B%D0%B9_%D0%BE%D0%BB%D0%B5%D0%BD%D1%8C" TargetMode="External"/><Relationship Id="rId29" Type="http://schemas.openxmlformats.org/officeDocument/2006/relationships/hyperlink" Target="http://ru.wikipedia.org/wiki/%D0%A7%D1%91%D1%80%D0%BD%D1%8B%D0%B9_%D0%B0%D0%B8%D1%81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BE%D0%BB%D0%BE%D0%BD%D0%BE%D0%BA" TargetMode="External"/><Relationship Id="rId11" Type="http://schemas.openxmlformats.org/officeDocument/2006/relationships/hyperlink" Target="http://ru.wikipedia.org/wiki/%D0%9A%D0%BE%D1%81%D1%83%D0%BB%D1%8F" TargetMode="External"/><Relationship Id="rId24" Type="http://schemas.openxmlformats.org/officeDocument/2006/relationships/hyperlink" Target="http://ru.wikipedia.org/wiki/%D0%94%D0%B8%D0%BA%D1%83%D1%88%D0%B0" TargetMode="External"/><Relationship Id="rId5" Type="http://schemas.openxmlformats.org/officeDocument/2006/relationships/hyperlink" Target="http://ru.wikipedia.org/wiki/%D0%A5%D0%B0%D1%80%D0%B7%D0%B0" TargetMode="External"/><Relationship Id="rId15" Type="http://schemas.openxmlformats.org/officeDocument/2006/relationships/hyperlink" Target="http://ru.wikipedia.org/wiki/%D0%A7%D0%B5%D1%80%D0%BD%D0%BE%D0%B3%D0%BE%D0%BB%D0%BE%D0%B2%D0%B0%D1%8F_%D0%B3%D0%B0%D0%B8%D1%87%D0%BA%D0%B0" TargetMode="External"/><Relationship Id="rId23" Type="http://schemas.openxmlformats.org/officeDocument/2006/relationships/hyperlink" Target="http://ru.wikipedia.org/wiki/%D0%A1%D0%BA%D0%BE%D0%BF%D0%B0" TargetMode="External"/><Relationship Id="rId28" Type="http://schemas.openxmlformats.org/officeDocument/2006/relationships/hyperlink" Target="http://ru.wikipedia.org/wiki/%D0%91%D0%B5%D0%BB%D0%BE%D0%BF%D0%BB%D0%B5%D1%87%D0%B8%D0%B9_%D0%BE%D1%80%D0%BB%D0%B0%D0%BD" TargetMode="External"/><Relationship Id="rId10" Type="http://schemas.openxmlformats.org/officeDocument/2006/relationships/hyperlink" Target="http://ru.wikipedia.org/wiki/%D0%9A%D0%B0%D0%B1%D0%B0%D1%80%D0%B3%D0%B0" TargetMode="External"/><Relationship Id="rId19" Type="http://schemas.openxmlformats.org/officeDocument/2006/relationships/hyperlink" Target="http://ru.wikipedia.org/wiki/%D0%90%D0%BC%D1%83%D1%80%D1%81%D0%BA%D0%B8%D0%B9_%D0%B3%D0%BE%D1%80%D0%B0%D0%BB" TargetMode="External"/><Relationship Id="rId4" Type="http://schemas.openxmlformats.org/officeDocument/2006/relationships/hyperlink" Target="http://ru.wikipedia.org/wiki/%D0%A1%D0%BE%D0%B1%D0%BE%D0%BB%D1%8C" TargetMode="External"/><Relationship Id="rId9" Type="http://schemas.openxmlformats.org/officeDocument/2006/relationships/hyperlink" Target="http://ru.wikipedia.org/wiki/%D0%9A%D0%B0%D0%B1%D0%B0%D0%BD" TargetMode="External"/><Relationship Id="rId14" Type="http://schemas.openxmlformats.org/officeDocument/2006/relationships/hyperlink" Target="http://ru.wikipedia.org/w/index.php?title=%D0%91%D0%B5%D0%BB%D0%BE%D0%BF%D0%BE%D1%8F%D1%81%D0%BD%D1%8B%D0%B9_%D1%81%D1%82%D1%80%D0%B8%D0%B6&amp;action=edit&amp;redlink=1" TargetMode="External"/><Relationship Id="rId22" Type="http://schemas.openxmlformats.org/officeDocument/2006/relationships/hyperlink" Target="http://ru.wikipedia.org/wiki/%D0%9C%D0%B0%D0%BD%D0%B4%D0%B0%D1%80%D0%B8%D0%BD%D0%BA%D0%B0_(%D0%BF%D1%82%D0%B8%D1%86%D0%B0)" TargetMode="External"/><Relationship Id="rId27" Type="http://schemas.openxmlformats.org/officeDocument/2006/relationships/hyperlink" Target="http://ru.wikipedia.org/wiki/%D0%91%D0%B5%D0%BB%D0%BE%D1%85%D0%B2%D0%BE%D1%81%D1%82%D1%8B%D0%B9_%D0%BE%D1%80%D0%BB%D0%B0%D0%B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5%D0%B0%D0%BD%D0%BA%D0%B0_(%D0%BE%D0%B7%D0%B5%D1%80%D0%BE)" TargetMode="External"/><Relationship Id="rId2" Type="http://schemas.openxmlformats.org/officeDocument/2006/relationships/hyperlink" Target="http://ru.wikipedia.org/wiki/%D0%9F%D1%80%D0%B8%D0%BC%D0%BE%D1%80%D1%81%D0%BA%D0%B8%D0%B9_%D0%BA%D1%80%D0%B0%D0%B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0%D1%83%D1%80%D1%81%D0%BA%D0%B8%D0%B9_%D0%B6%D1%83%D1%80%D0%B0%D0%B2%D0%BB%D1%8C" TargetMode="External"/><Relationship Id="rId2" Type="http://schemas.openxmlformats.org/officeDocument/2006/relationships/hyperlink" Target="http://ru.wikipedia.org/wiki/%D0%AF%D0%BF%D0%BE%D0%BD%D1%81%D0%BA%D0%B8%D0%B9_%D0%B6%D1%83%D1%80%D0%B0%D0%B2%D0%BB%D1%8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9A%D0%BE%D0%BB%D0%BF%D0%B8%D1%86%D0%B0" TargetMode="External"/><Relationship Id="rId4" Type="http://schemas.openxmlformats.org/officeDocument/2006/relationships/hyperlink" Target="http://ru.wikipedia.org/wiki/%D0%9A%D1%80%D0%B0%D1%81%D0%BD%D0%BE%D0%BD%D0%BE%D0%B3%D0%B8%D0%B9_%D0%B8%D0%B1%D0%B8%D1%8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upload.wikimedia.org/wikipedia/commons/3/37/Nelumbo_nucifera3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E%D1%82%D0%BE%D1%81_%D0%9A%D0%BE%D0%BC%D0%B0%D1%80%D0%BE%D0%B2%D0%B0" TargetMode="External"/><Relationship Id="rId2" Type="http://schemas.openxmlformats.org/officeDocument/2006/relationships/hyperlink" Target="http://ru.wikipedia.org/wiki/%D0%AD%D0%B2%D1%80%D0%B8%D0%B0%D0%BB%D0%B0_%D1%83%D1%81%D1%82%D1%80%D0%B0%D1%88%D0%B0%D1%8E%D1%89%D0%B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5%D0%B0%D0%BD%D0%BA%D0%B0%D0%B9%D1%81%D0%BA%D0%B8%D0%B9_%D0%B7%D0%B0%D0%BF%D0%BE%D0%B2%D0%B5%D0%B4%D0%BD%D0%B8%D0%BA" TargetMode="External"/><Relationship Id="rId5" Type="http://schemas.openxmlformats.org/officeDocument/2006/relationships/hyperlink" Target="http://ru.wikipedia.org/w/index.php?title=%D0%9A%D0%BE%D1%80%D0%B5%D0%B9%D1%81%D0%BA%D0%B0%D1%8F_%D0%B4%D0%BE%D0%BB%D0%B3%D0%BE%D1%85%D0%B2%D0%BE%D1%81%D1%82%D0%BA%D0%B0&amp;action=edit&amp;redlink=1" TargetMode="External"/><Relationship Id="rId4" Type="http://schemas.openxmlformats.org/officeDocument/2006/relationships/hyperlink" Target="http://ru.wikipedia.org/wiki/%D0%91%D1%80%D0%B0%D0%B7%D0%B5%D0%BD%D0%B8%D1%8F_%D0%A8%D1%80%D0%B5%D0%B1%D0%B5%D1%80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1428760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ЗАПОВЕДНОЕ ПРИМОРЬЕ</a:t>
            </a:r>
            <a:endParaRPr lang="ru-RU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643050"/>
            <a:ext cx="8001056" cy="48577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mirabeltour.com/pic/salons/maxi/21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800105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2786082"/>
          </a:xfrm>
        </p:spPr>
        <p:txBody>
          <a:bodyPr anchor="ctr">
            <a:noAutofit/>
          </a:bodyPr>
          <a:lstStyle/>
          <a:p>
            <a:pPr algn="just"/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 настоящее время в Приморском крае действует шесть заповедников - больше чем в любом другом субъекте Российской Федерации</a:t>
            </a:r>
            <a:endParaRPr lang="ru-RU" sz="3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672926"/>
          </a:xfrm>
        </p:spPr>
        <p:txBody>
          <a:bodyPr>
            <a:normAutofit/>
          </a:bodyPr>
          <a:lstStyle/>
          <a:p>
            <a:pPr algn="l"/>
            <a:r>
              <a:rPr lang="ru-RU" sz="2400" b="1" i="1" dirty="0" smtClean="0">
                <a:solidFill>
                  <a:srgbClr val="00B050"/>
                </a:solidFill>
              </a:rPr>
              <a:t>Заповедник «Кедровая Падь» </a:t>
            </a:r>
          </a:p>
          <a:p>
            <a:pPr algn="l"/>
            <a:r>
              <a:rPr lang="ru-RU" sz="2400" b="1" i="1" dirty="0" smtClean="0">
                <a:solidFill>
                  <a:srgbClr val="00B050"/>
                </a:solidFill>
              </a:rPr>
              <a:t>Дальневосточный морской биосферный заповедник </a:t>
            </a:r>
          </a:p>
          <a:p>
            <a:pPr algn="l"/>
            <a:r>
              <a:rPr lang="ru-RU" sz="2400" b="1" i="1" dirty="0" err="1" smtClean="0">
                <a:solidFill>
                  <a:srgbClr val="00B050"/>
                </a:solidFill>
              </a:rPr>
              <a:t>Сихотэ-Алинский</a:t>
            </a:r>
            <a:r>
              <a:rPr lang="ru-RU" sz="2400" b="1" i="1" dirty="0" smtClean="0">
                <a:solidFill>
                  <a:srgbClr val="00B050"/>
                </a:solidFill>
              </a:rPr>
              <a:t> заповедник</a:t>
            </a:r>
          </a:p>
          <a:p>
            <a:pPr algn="l"/>
            <a:r>
              <a:rPr lang="ru-RU" sz="2400" b="1" i="1" dirty="0" err="1" smtClean="0">
                <a:solidFill>
                  <a:srgbClr val="00B050"/>
                </a:solidFill>
              </a:rPr>
              <a:t>Лазовский</a:t>
            </a:r>
            <a:r>
              <a:rPr lang="ru-RU" sz="2400" b="1" i="1" dirty="0" smtClean="0">
                <a:solidFill>
                  <a:srgbClr val="00B050"/>
                </a:solidFill>
              </a:rPr>
              <a:t> заповедник</a:t>
            </a:r>
          </a:p>
          <a:p>
            <a:pPr algn="l"/>
            <a:r>
              <a:rPr lang="ru-RU" sz="2400" b="1" i="1" dirty="0" smtClean="0">
                <a:solidFill>
                  <a:srgbClr val="00B050"/>
                </a:solidFill>
              </a:rPr>
              <a:t>Уссурийский </a:t>
            </a:r>
            <a:r>
              <a:rPr lang="ru-RU" sz="2400" b="1" i="1" dirty="0" smtClean="0">
                <a:solidFill>
                  <a:srgbClr val="00B050"/>
                </a:solidFill>
              </a:rPr>
              <a:t>заповедник</a:t>
            </a:r>
          </a:p>
          <a:p>
            <a:pPr algn="l"/>
            <a:r>
              <a:rPr lang="ru-RU" sz="2400" b="1" i="1" dirty="0" err="1" smtClean="0">
                <a:solidFill>
                  <a:srgbClr val="00B050"/>
                </a:solidFill>
              </a:rPr>
              <a:t>Ханкайский</a:t>
            </a:r>
            <a:r>
              <a:rPr lang="ru-RU" sz="2400" b="1" i="1" dirty="0" smtClean="0">
                <a:solidFill>
                  <a:srgbClr val="00B050"/>
                </a:solidFill>
              </a:rPr>
              <a:t> заповедник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42984"/>
            <a:ext cx="8183880" cy="4892056"/>
          </a:xfrm>
        </p:spPr>
        <p:txBody>
          <a:bodyPr anchor="t">
            <a:normAutofit fontScale="90000"/>
          </a:bodyPr>
          <a:lstStyle/>
          <a:p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Старейший на Дальнем Востоке заповедник – “Кедровая падь”, самый южный заповедник Приморья. Был создан в 1916 для сохранения редкой природы в долине реки Кедровой на отрогах 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Восточно-Маньчжурских гор</a:t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700" dirty="0" smtClean="0"/>
              <a:t>В верховьях реки Кедровая сохраняются особо ценные черные пихты, амурские липы и бархат и маньчжурский ясень. Высота некоторых деревьев достигает 10 этажного дома. Только здесь растут клен Комарова и железная береза (даже сухая она тонет в воде).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2694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ЗАПОВЕДНИК «КЕДРОВАЯ ПАДЬ»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68433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заповеднике </a:t>
            </a:r>
            <a:r>
              <a:rPr lang="ru-RU" dirty="0" smtClean="0"/>
              <a:t>обитают </a:t>
            </a:r>
            <a:r>
              <a:rPr lang="ru-RU" dirty="0" err="1" smtClean="0"/>
              <a:t>краснокнижные</a:t>
            </a:r>
            <a:r>
              <a:rPr lang="ru-RU" dirty="0" smtClean="0"/>
              <a:t> звери и птицы и растут </a:t>
            </a:r>
            <a:r>
              <a:rPr lang="ru-RU" dirty="0" err="1" smtClean="0"/>
              <a:t>краснокнижные</a:t>
            </a:r>
            <a:r>
              <a:rPr lang="ru-RU" dirty="0" smtClean="0"/>
              <a:t> деревья. Удивительно красивые бабочки и самый большой жук.</a:t>
            </a:r>
            <a:br>
              <a:rPr lang="ru-RU" dirty="0" smtClean="0"/>
            </a:br>
            <a:r>
              <a:rPr lang="ru-RU" dirty="0" smtClean="0"/>
              <a:t>Могучие лианы до 25 см в диаметре легко выдерживают вес человека, только грибов 1435 видов. Легендарный женьшень и </a:t>
            </a:r>
            <a:r>
              <a:rPr lang="ru-RU" dirty="0" smtClean="0">
                <a:hlinkClick r:id="rId2"/>
              </a:rPr>
              <a:t>лимонник</a:t>
            </a:r>
            <a:r>
              <a:rPr lang="ru-RU" dirty="0" smtClean="0"/>
              <a:t>, виноград и </a:t>
            </a:r>
            <a:r>
              <a:rPr lang="ru-RU" dirty="0" smtClean="0">
                <a:hlinkClick r:id="rId3"/>
              </a:rPr>
              <a:t>кишмиш</a:t>
            </a:r>
            <a:r>
              <a:rPr lang="ru-RU" dirty="0" smtClean="0"/>
              <a:t>, </a:t>
            </a:r>
            <a:r>
              <a:rPr lang="ru-RU" dirty="0" err="1" smtClean="0"/>
              <a:t>папаротник</a:t>
            </a:r>
            <a:r>
              <a:rPr lang="ru-RU" dirty="0" smtClean="0"/>
              <a:t> высотой с человеческий рост.</a:t>
            </a:r>
          </a:p>
          <a:p>
            <a:endParaRPr lang="ru-RU" dirty="0"/>
          </a:p>
        </p:txBody>
      </p:sp>
      <p:pic>
        <p:nvPicPr>
          <p:cNvPr id="4" name="Рисунок 3" descr="http://mirabeltour.com/pic/salons/maxi/21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71810"/>
            <a:ext cx="471490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86190"/>
            <a:ext cx="8183880" cy="2714644"/>
          </a:xfrm>
        </p:spPr>
        <p:txBody>
          <a:bodyPr anchor="ctr">
            <a:normAutofit fontScale="90000"/>
          </a:bodyPr>
          <a:lstStyle/>
          <a:p>
            <a:pPr algn="just"/>
            <a:r>
              <a:rPr lang="ru-RU" sz="1800" dirty="0" smtClean="0">
                <a:solidFill>
                  <a:srgbClr val="FF0000"/>
                </a:solidFill>
              </a:rPr>
              <a:t>Дальневосточный морской биосферный заповедник расположен в западной части Японского моря. Он занимает около 10% площади залива Петра Великого – самой южной и тепловодной акватории дальневосточных морей России. В состав заповедника входит 11 островов, суммарная площадь которых составляет 1100 га. Основан 24 марта 1978 г. с целью сохранения природной среды наиболее богатого по составу морской и островной фауны и флоры залива Петра Великого и, прежде всего, генофонда морских организмов.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041260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ДАЛЬНЕВОСТОЧНЫЙ МОРСКОЙ БИОСФЕРНЫЙ </a:t>
            </a:r>
            <a:r>
              <a:rPr lang="ru-RU" b="1" i="1" dirty="0" smtClean="0">
                <a:solidFill>
                  <a:srgbClr val="0070C0"/>
                </a:solidFill>
              </a:rPr>
              <a:t>ЗАПОВЕДНИК</a:t>
            </a:r>
          </a:p>
          <a:p>
            <a:endParaRPr lang="ru-RU" b="1" i="1" dirty="0" smtClean="0">
              <a:solidFill>
                <a:srgbClr val="0070C0"/>
              </a:solidFill>
            </a:endParaRPr>
          </a:p>
          <a:p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oopt.info/data/images/dmorsk/dmorsk_722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500174"/>
            <a:ext cx="5072098" cy="2286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60419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Подводные ландшафты залива Петра Великого представляют большой интерес для наблюдения и фотосъемки как отдельных организмов, так и сообществ. В заливе имеется самое большое видовое разнообразие донных животных в России. </a:t>
            </a:r>
            <a:r>
              <a:rPr lang="ru-RU" dirty="0" smtClean="0"/>
              <a:t>Особый интерес представляют </a:t>
            </a:r>
            <a:r>
              <a:rPr lang="ru-RU" b="1" i="1" dirty="0" smtClean="0">
                <a:solidFill>
                  <a:srgbClr val="0070C0"/>
                </a:solidFill>
              </a:rPr>
              <a:t>кишечнополостные</a:t>
            </a:r>
            <a:r>
              <a:rPr lang="ru-RU" dirty="0" smtClean="0"/>
              <a:t> (актинии, медузы, гребневики), </a:t>
            </a:r>
            <a:r>
              <a:rPr lang="ru-RU" b="1" i="1" dirty="0" smtClean="0">
                <a:solidFill>
                  <a:srgbClr val="0070C0"/>
                </a:solidFill>
              </a:rPr>
              <a:t>моллюски</a:t>
            </a:r>
            <a:r>
              <a:rPr lang="ru-RU" dirty="0" smtClean="0"/>
              <a:t> (брюхоногие, двустворчатые, головоногие — осьминог, каракатицы), </a:t>
            </a:r>
            <a:r>
              <a:rPr lang="ru-RU" b="1" i="1" dirty="0" smtClean="0">
                <a:solidFill>
                  <a:srgbClr val="0070C0"/>
                </a:solidFill>
              </a:rPr>
              <a:t>иглокожие</a:t>
            </a:r>
            <a:r>
              <a:rPr lang="ru-RU" dirty="0" smtClean="0"/>
              <a:t> (морские ежи, морские звезды, </a:t>
            </a:r>
            <a:r>
              <a:rPr lang="ru-RU" dirty="0" err="1" smtClean="0"/>
              <a:t>офиуры</a:t>
            </a:r>
            <a:r>
              <a:rPr lang="ru-RU" dirty="0" smtClean="0"/>
              <a:t>, голотурии), </a:t>
            </a:r>
            <a:r>
              <a:rPr lang="ru-RU" b="1" i="1" dirty="0" smtClean="0">
                <a:solidFill>
                  <a:srgbClr val="0070C0"/>
                </a:solidFill>
              </a:rPr>
              <a:t>асцидии</a:t>
            </a:r>
            <a:r>
              <a:rPr lang="ru-RU" dirty="0" smtClean="0"/>
              <a:t> и многочисленные </a:t>
            </a:r>
            <a:r>
              <a:rPr lang="ru-RU" b="1" i="1" dirty="0" smtClean="0">
                <a:solidFill>
                  <a:srgbClr val="0070C0"/>
                </a:solidFill>
              </a:rPr>
              <a:t>рыбы</a:t>
            </a:r>
            <a:r>
              <a:rPr lang="ru-RU" dirty="0" smtClean="0"/>
              <a:t>. Большинство из них встречаются на каменистых грунтах, подводных скалах, банках (Иванова, </a:t>
            </a:r>
            <a:r>
              <a:rPr lang="ru-RU" dirty="0" err="1" smtClean="0"/>
              <a:t>Бойсмана</a:t>
            </a:r>
            <a:r>
              <a:rPr lang="ru-RU" dirty="0" smtClean="0"/>
              <a:t>, </a:t>
            </a:r>
            <a:r>
              <a:rPr lang="ru-RU" dirty="0" err="1" smtClean="0"/>
              <a:t>Бонсдорфа</a:t>
            </a:r>
            <a:r>
              <a:rPr lang="ru-RU" dirty="0" smtClean="0"/>
              <a:t>, Дурново и </a:t>
            </a:r>
            <a:r>
              <a:rPr lang="ru-RU" dirty="0" err="1" smtClean="0"/>
              <a:t>Де-Ливрона</a:t>
            </a:r>
            <a:r>
              <a:rPr lang="ru-RU" dirty="0" smtClean="0"/>
              <a:t>), которые зачастую покрыты пестрым сплошным ковром из водорослей, актиний, моллюсков. На более глубоких горизонтах в весеннее и осеннее время можно встретить осьминогов. На песчаном грунте можно встретить темно-красных и серых плоских и сердцевидных морских ежей, ярких морских звезд. </a:t>
            </a:r>
            <a:r>
              <a:rPr lang="ru-RU" b="1" i="1" dirty="0" smtClean="0">
                <a:solidFill>
                  <a:srgbClr val="00B050"/>
                </a:solidFill>
              </a:rPr>
              <a:t>Многообразны различные водоросли.</a:t>
            </a:r>
            <a:endParaRPr lang="ru-RU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Бухта Спасения </a:t>
            </a:r>
            <a:endParaRPr lang="ru-RU" dirty="0"/>
          </a:p>
        </p:txBody>
      </p:sp>
      <p:pic>
        <p:nvPicPr>
          <p:cNvPr id="4" name="Содержимое 3" descr="http://upload.wikimedia.org/wikipedia/commons/4/45/%D0%A1%D0%BF%D0%B0%D1%81%D0%B5%D0%BD%D0%B8%D1%8F_%D0%B1%D1%83%D1%85%D1%82%D0%B0%2C_%D0%94%D0%92%D0%93%D0%9C%D0%97_1.jpg?uselang=r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42968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Заповедные места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183880" cy="10715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6" name="Picture 4" descr="http://oopt.info/data/images/dmorsk/dmorsk_75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500042"/>
            <a:ext cx="6750891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42984"/>
            <a:ext cx="8183880" cy="4892056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 smtClean="0">
                <a:solidFill>
                  <a:srgbClr val="FF0000"/>
                </a:solidFill>
              </a:rPr>
              <a:t>Лазовский</a:t>
            </a:r>
            <a:r>
              <a:rPr lang="ru-RU" sz="2400" dirty="0" smtClean="0">
                <a:solidFill>
                  <a:srgbClr val="FF0000"/>
                </a:solidFill>
              </a:rPr>
              <a:t> заповедник имеет сложную и богатую событиями историю. Исключительность и ценность данного природного </a:t>
            </a:r>
            <a:r>
              <a:rPr lang="ru-RU" sz="2400" dirty="0" err="1" smtClean="0">
                <a:solidFill>
                  <a:srgbClr val="FF0000"/>
                </a:solidFill>
              </a:rPr>
              <a:t>биокомплекса</a:t>
            </a:r>
            <a:r>
              <a:rPr lang="ru-RU" sz="2400" dirty="0" smtClean="0">
                <a:solidFill>
                  <a:srgbClr val="FF0000"/>
                </a:solidFill>
              </a:rPr>
              <a:t> была определена первыми естествоиспытателями и учеными-исследователями юга Дальнего Востока ещё в середине XIX века. В начале XX века эти наблюдения дополняются материалами. Несмотря на слабую заселенность территории первопоселенцами, придание ей законного статуса заповедника осуществлялось с огромным трудом и в несколько этапов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183880" cy="1143008"/>
          </a:xfrm>
        </p:spPr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</a:rPr>
              <a:t>ЛАЗОВСКИЙ ЗАПОВЕДНИК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i="1" dirty="0" smtClean="0">
                <a:solidFill>
                  <a:srgbClr val="7030A0"/>
                </a:solidFill>
              </a:rPr>
              <a:t>В </a:t>
            </a:r>
            <a:r>
              <a:rPr lang="ru-RU" i="1" dirty="0" smtClean="0">
                <a:solidFill>
                  <a:srgbClr val="7030A0"/>
                </a:solidFill>
              </a:rPr>
              <a:t>1928 году на месте будущего заповедника существовал Южно-Уссурийский заказник, охраняемый </a:t>
            </a:r>
            <a:r>
              <a:rPr lang="ru-RU" i="1" dirty="0" err="1" smtClean="0">
                <a:solidFill>
                  <a:srgbClr val="7030A0"/>
                </a:solidFill>
              </a:rPr>
              <a:t>охотобществом</a:t>
            </a:r>
            <a:r>
              <a:rPr lang="ru-RU" i="1" dirty="0" smtClean="0">
                <a:solidFill>
                  <a:srgbClr val="7030A0"/>
                </a:solidFill>
              </a:rPr>
              <a:t>. В феврале 1935 года организован </a:t>
            </a:r>
            <a:r>
              <a:rPr lang="ru-RU" i="1" dirty="0" err="1" smtClean="0">
                <a:solidFill>
                  <a:srgbClr val="7030A0"/>
                </a:solidFill>
              </a:rPr>
              <a:t>Лазовский</a:t>
            </a:r>
            <a:r>
              <a:rPr lang="ru-RU" i="1" dirty="0" smtClean="0">
                <a:solidFill>
                  <a:srgbClr val="7030A0"/>
                </a:solidFill>
              </a:rPr>
              <a:t> филиал </a:t>
            </a:r>
            <a:r>
              <a:rPr lang="ru-RU" i="1" dirty="0" err="1" smtClean="0">
                <a:solidFill>
                  <a:srgbClr val="7030A0"/>
                </a:solidFill>
              </a:rPr>
              <a:t>Сихотэ-Алинского</a:t>
            </a:r>
            <a:r>
              <a:rPr lang="ru-RU" i="1" dirty="0" smtClean="0">
                <a:solidFill>
                  <a:srgbClr val="7030A0"/>
                </a:solidFill>
              </a:rPr>
              <a:t> заповедника, который в 1940 году объявлен самостоятельным </a:t>
            </a:r>
            <a:r>
              <a:rPr lang="ru-RU" i="1" dirty="0" err="1" smtClean="0">
                <a:solidFill>
                  <a:srgbClr val="7030A0"/>
                </a:solidFill>
              </a:rPr>
              <a:t>Судзухинским</a:t>
            </a:r>
            <a:r>
              <a:rPr lang="ru-RU" i="1" dirty="0" smtClean="0">
                <a:solidFill>
                  <a:srgbClr val="7030A0"/>
                </a:solidFill>
              </a:rPr>
              <a:t> заповедником.</a:t>
            </a:r>
            <a:endParaRPr lang="ru-RU" i="1" dirty="0" smtClean="0">
              <a:solidFill>
                <a:srgbClr val="7030A0"/>
              </a:solidFill>
            </a:endParaRPr>
          </a:p>
          <a:p>
            <a:pPr algn="just"/>
            <a:r>
              <a:rPr lang="ru-RU" i="1" dirty="0" smtClean="0">
                <a:solidFill>
                  <a:srgbClr val="7030A0"/>
                </a:solidFill>
              </a:rPr>
              <a:t>В </a:t>
            </a:r>
            <a:r>
              <a:rPr lang="ru-RU" i="1" dirty="0" smtClean="0">
                <a:solidFill>
                  <a:srgbClr val="7030A0"/>
                </a:solidFill>
              </a:rPr>
              <a:t>1970 году </a:t>
            </a:r>
            <a:r>
              <a:rPr lang="ru-RU" i="1" dirty="0" err="1" smtClean="0">
                <a:solidFill>
                  <a:srgbClr val="7030A0"/>
                </a:solidFill>
              </a:rPr>
              <a:t>Судзухинский</a:t>
            </a:r>
            <a:r>
              <a:rPr lang="ru-RU" i="1" dirty="0" smtClean="0">
                <a:solidFill>
                  <a:srgbClr val="7030A0"/>
                </a:solidFill>
              </a:rPr>
              <a:t> заповедник переименован в </a:t>
            </a:r>
            <a:r>
              <a:rPr lang="ru-RU" i="1" dirty="0" err="1" smtClean="0">
                <a:solidFill>
                  <a:srgbClr val="7030A0"/>
                </a:solidFill>
              </a:rPr>
              <a:t>Лазовский</a:t>
            </a:r>
            <a:r>
              <a:rPr lang="ru-RU" i="1" dirty="0" smtClean="0">
                <a:solidFill>
                  <a:srgbClr val="7030A0"/>
                </a:solidFill>
              </a:rPr>
              <a:t> государственный заповедник имени  </a:t>
            </a:r>
            <a:r>
              <a:rPr lang="ru-RU" i="1" dirty="0" smtClean="0">
                <a:solidFill>
                  <a:srgbClr val="7030A0"/>
                </a:solidFill>
              </a:rPr>
              <a:t>   Л</a:t>
            </a:r>
            <a:r>
              <a:rPr lang="ru-RU" i="1" dirty="0" smtClean="0">
                <a:solidFill>
                  <a:srgbClr val="7030A0"/>
                </a:solidFill>
              </a:rPr>
              <a:t>. Г. </a:t>
            </a:r>
            <a:r>
              <a:rPr lang="ru-RU" i="1" dirty="0" err="1" smtClean="0">
                <a:solidFill>
                  <a:srgbClr val="7030A0"/>
                </a:solidFill>
              </a:rPr>
              <a:t>Капланова</a:t>
            </a:r>
            <a:r>
              <a:rPr lang="ru-RU" i="1" dirty="0" smtClean="0">
                <a:solidFill>
                  <a:srgbClr val="7030A0"/>
                </a:solidFill>
              </a:rPr>
              <a:t>, в честь погибшего в 1943 году от рук браконьеров директора заповедника, талантливого ученого-зоолога. В 1989 году заповедная территория была увеличена и утверждена охранная </a:t>
            </a:r>
            <a:r>
              <a:rPr lang="ru-RU" i="1" dirty="0" smtClean="0">
                <a:solidFill>
                  <a:srgbClr val="7030A0"/>
                </a:solidFill>
              </a:rPr>
              <a:t>зона.</a:t>
            </a:r>
            <a:endParaRPr lang="ru-RU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Утка мандаринка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File:Mandarin.duck.arp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8290169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928802"/>
            <a:ext cx="8183880" cy="410623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7030A0"/>
                </a:solidFill>
              </a:rPr>
              <a:t>Внесён в Список Всемирного наследия </a:t>
            </a:r>
            <a:r>
              <a:rPr lang="ru-RU" sz="1800" dirty="0" smtClean="0">
                <a:solidFill>
                  <a:srgbClr val="7030A0"/>
                </a:solidFill>
                <a:hlinkClick r:id="rId2" tooltip="ЮНЕСКО"/>
              </a:rPr>
              <a:t>ЮНЕСКО</a:t>
            </a:r>
            <a:r>
              <a:rPr lang="ru-RU" sz="1800" dirty="0" smtClean="0">
                <a:solidFill>
                  <a:srgbClr val="7030A0"/>
                </a:solidFill>
              </a:rPr>
              <a:t> как «Объект, включающий в себя наиболее важную или значительную естественную среду обитания для сохранения в ней биологического многообразия, в том числе исчезающих видов исключительной мировой ценности с точки зрения науки и охраны».</a:t>
            </a:r>
            <a:br>
              <a:rPr lang="ru-RU" sz="1800" dirty="0" smtClean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7030A0"/>
                </a:solidFill>
              </a:rPr>
              <a:t>Всего на территории заповедника отмечено 1149 видов высших растений, 121 вид мохообразных, 368 видов лишайников, 670 видов водорослей, 537 видов грибов, 63 вида млекопитающих, 342 вида птиц, 8 видов рептилий, 5 видов амфибий, 32 вида рыб, 334 вида морских беспозвоночных и около 3,5 тыс. видов насекомых.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469888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СИХОТЭ́-АЛИ́НСКИЙ ГОСУДАРСТВЕННЫЙ БИОСФЕРНЫЙ ПРИРОДНЫЙ ЗАПОВЕДНИК</a:t>
            </a:r>
            <a:endParaRPr lang="ru-RU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Флора </a:t>
            </a:r>
            <a:r>
              <a:rPr lang="ru-RU" dirty="0" err="1" smtClean="0"/>
              <a:t>Сихотэ-Алинского</a:t>
            </a:r>
            <a:r>
              <a:rPr lang="ru-RU" dirty="0" smtClean="0"/>
              <a:t> заповедника носит маньчжуро-охотский характер с преобладанием маньчжурских видов. Для фауны также характерно сочетание видов разного происхождения. «Южане» и «северяне» образуют очень пёстрое и многообразное сочетание.</a:t>
            </a:r>
          </a:p>
          <a:p>
            <a:pPr algn="just"/>
            <a:r>
              <a:rPr lang="ru-RU" dirty="0" smtClean="0"/>
              <a:t>Наиболее типичные виды животных: </a:t>
            </a:r>
            <a:r>
              <a:rPr lang="ru-RU" dirty="0" smtClean="0">
                <a:hlinkClick r:id="rId2" tooltip="Бурый медведь"/>
              </a:rPr>
              <a:t>бурый</a:t>
            </a:r>
            <a:r>
              <a:rPr lang="ru-RU" dirty="0" smtClean="0"/>
              <a:t> и </a:t>
            </a:r>
            <a:r>
              <a:rPr lang="ru-RU" dirty="0" smtClean="0">
                <a:hlinkClick r:id="rId3" tooltip="Гималайский медведь"/>
              </a:rPr>
              <a:t>гималайский медведь</a:t>
            </a:r>
            <a:r>
              <a:rPr lang="ru-RU" dirty="0" smtClean="0"/>
              <a:t>, </a:t>
            </a:r>
            <a:r>
              <a:rPr lang="ru-RU" dirty="0" smtClean="0">
                <a:hlinkClick r:id="rId4" tooltip="Соболь"/>
              </a:rPr>
              <a:t>соболь</a:t>
            </a:r>
            <a:r>
              <a:rPr lang="ru-RU" dirty="0" smtClean="0"/>
              <a:t>, </a:t>
            </a:r>
            <a:r>
              <a:rPr lang="ru-RU" dirty="0" err="1" smtClean="0">
                <a:hlinkClick r:id="rId5" tooltip="Харза"/>
              </a:rPr>
              <a:t>харза</a:t>
            </a:r>
            <a:r>
              <a:rPr lang="ru-RU" dirty="0" smtClean="0"/>
              <a:t>, </a:t>
            </a:r>
            <a:r>
              <a:rPr lang="ru-RU" dirty="0" smtClean="0">
                <a:hlinkClick r:id="rId6" tooltip="Колонок"/>
              </a:rPr>
              <a:t>колонок</a:t>
            </a:r>
            <a:r>
              <a:rPr lang="ru-RU" dirty="0" smtClean="0"/>
              <a:t>, </a:t>
            </a:r>
            <a:r>
              <a:rPr lang="ru-RU" dirty="0" smtClean="0">
                <a:hlinkClick r:id="rId7" tooltip="Американская норка"/>
              </a:rPr>
              <a:t>американская норка</a:t>
            </a:r>
            <a:r>
              <a:rPr lang="ru-RU" dirty="0" smtClean="0"/>
              <a:t>, </a:t>
            </a:r>
            <a:r>
              <a:rPr lang="ru-RU" dirty="0" smtClean="0">
                <a:hlinkClick r:id="rId8" tooltip="Амурский тигр"/>
              </a:rPr>
              <a:t>амурский тигр</a:t>
            </a:r>
            <a:r>
              <a:rPr lang="ru-RU" dirty="0" smtClean="0"/>
              <a:t>, </a:t>
            </a:r>
            <a:r>
              <a:rPr lang="ru-RU" dirty="0" smtClean="0">
                <a:hlinkClick r:id="rId9" tooltip="Кабан"/>
              </a:rPr>
              <a:t>кабан</a:t>
            </a:r>
            <a:r>
              <a:rPr lang="ru-RU" dirty="0" smtClean="0"/>
              <a:t>, </a:t>
            </a:r>
            <a:r>
              <a:rPr lang="ru-RU" dirty="0" smtClean="0">
                <a:hlinkClick r:id="rId10" tooltip="Кабарга"/>
              </a:rPr>
              <a:t>кабарга</a:t>
            </a:r>
            <a:r>
              <a:rPr lang="ru-RU" dirty="0" smtClean="0"/>
              <a:t>, </a:t>
            </a:r>
            <a:r>
              <a:rPr lang="ru-RU" dirty="0" smtClean="0">
                <a:hlinkClick r:id="rId11" tooltip="Косуля"/>
              </a:rPr>
              <a:t>косуля</a:t>
            </a:r>
            <a:r>
              <a:rPr lang="ru-RU" dirty="0" smtClean="0"/>
              <a:t>, </a:t>
            </a:r>
            <a:r>
              <a:rPr lang="ru-RU" dirty="0" smtClean="0">
                <a:hlinkClick r:id="rId12" tooltip="Уссурийский баклан"/>
              </a:rPr>
              <a:t>уссурийский баклан</a:t>
            </a:r>
            <a:r>
              <a:rPr lang="ru-RU" dirty="0" smtClean="0"/>
              <a:t>, </a:t>
            </a:r>
            <a:r>
              <a:rPr lang="ru-RU" dirty="0" smtClean="0">
                <a:hlinkClick r:id="rId13" tooltip="Рябчик"/>
              </a:rPr>
              <a:t>рябчик</a:t>
            </a:r>
            <a:r>
              <a:rPr lang="ru-RU" dirty="0" smtClean="0"/>
              <a:t>, </a:t>
            </a:r>
            <a:r>
              <a:rPr lang="ru-RU" dirty="0" err="1" smtClean="0">
                <a:hlinkClick r:id="rId14" tooltip="Белопоясный стриж (страница отсутствует)"/>
              </a:rPr>
              <a:t>белопоясный</a:t>
            </a:r>
            <a:r>
              <a:rPr lang="ru-RU" dirty="0" smtClean="0">
                <a:hlinkClick r:id="rId14" tooltip="Белопоясный стриж (страница отсутствует)"/>
              </a:rPr>
              <a:t> стриж</a:t>
            </a:r>
            <a:r>
              <a:rPr lang="ru-RU" dirty="0" smtClean="0"/>
              <a:t>, </a:t>
            </a:r>
            <a:r>
              <a:rPr lang="ru-RU" dirty="0" smtClean="0">
                <a:hlinkClick r:id="rId15" tooltip="Черноголовая гаичка"/>
              </a:rPr>
              <a:t>черноголовая гаичка</a:t>
            </a:r>
            <a:r>
              <a:rPr lang="ru-RU" dirty="0" smtClean="0"/>
              <a:t>, </a:t>
            </a:r>
            <a:r>
              <a:rPr lang="ru-RU" dirty="0" smtClean="0">
                <a:hlinkClick r:id="rId16" tooltip="Поползень"/>
              </a:rPr>
              <a:t>поползень</a:t>
            </a:r>
            <a:r>
              <a:rPr lang="ru-RU" dirty="0" smtClean="0"/>
              <a:t>, </a:t>
            </a:r>
            <a:r>
              <a:rPr lang="ru-RU" dirty="0" smtClean="0">
                <a:hlinkClick r:id="rId17" tooltip="Кедровка"/>
              </a:rPr>
              <a:t>кедровка</a:t>
            </a:r>
            <a:r>
              <a:rPr lang="ru-RU" dirty="0" smtClean="0"/>
              <a:t>, </a:t>
            </a:r>
            <a:r>
              <a:rPr lang="ru-RU" dirty="0" smtClean="0">
                <a:hlinkClick r:id="rId18" tooltip="Дальневосточный лесной кот"/>
              </a:rPr>
              <a:t>дальневосточный лесной кот</a:t>
            </a:r>
            <a:r>
              <a:rPr lang="ru-RU" dirty="0" smtClean="0"/>
              <a:t>, </a:t>
            </a:r>
            <a:r>
              <a:rPr lang="ru-RU" dirty="0" smtClean="0">
                <a:hlinkClick r:id="rId19" tooltip="Амурский горал"/>
              </a:rPr>
              <a:t>амурский горал</a:t>
            </a:r>
            <a:r>
              <a:rPr lang="ru-RU" dirty="0" smtClean="0"/>
              <a:t>, </a:t>
            </a:r>
            <a:r>
              <a:rPr lang="ru-RU" dirty="0" smtClean="0">
                <a:hlinkClick r:id="rId20" tooltip="Пятнистый олень"/>
              </a:rPr>
              <a:t>пятнистый олень</a:t>
            </a:r>
            <a:r>
              <a:rPr lang="ru-RU" dirty="0" smtClean="0"/>
              <a:t>, </a:t>
            </a:r>
            <a:r>
              <a:rPr lang="ru-RU" dirty="0" smtClean="0">
                <a:hlinkClick r:id="rId21" tooltip="Чешуйчатый крохаль"/>
              </a:rPr>
              <a:t>чешуйчатый крохаль</a:t>
            </a:r>
            <a:r>
              <a:rPr lang="ru-RU" dirty="0" smtClean="0"/>
              <a:t>, </a:t>
            </a:r>
            <a:r>
              <a:rPr lang="ru-RU" dirty="0" smtClean="0">
                <a:hlinkClick r:id="rId22" tooltip="Мандаринка (птица)"/>
              </a:rPr>
              <a:t>мандаринка</a:t>
            </a:r>
            <a:r>
              <a:rPr lang="ru-RU" dirty="0" smtClean="0"/>
              <a:t>, </a:t>
            </a:r>
            <a:r>
              <a:rPr lang="ru-RU" dirty="0" smtClean="0">
                <a:hlinkClick r:id="rId23" tooltip="Скопа"/>
              </a:rPr>
              <a:t>скопа</a:t>
            </a:r>
            <a:r>
              <a:rPr lang="ru-RU" dirty="0" smtClean="0"/>
              <a:t>, </a:t>
            </a:r>
            <a:r>
              <a:rPr lang="ru-RU" dirty="0" smtClean="0">
                <a:hlinkClick r:id="rId24" tooltip="Дикуша"/>
              </a:rPr>
              <a:t>дикуша</a:t>
            </a:r>
            <a:r>
              <a:rPr lang="ru-RU" dirty="0" smtClean="0"/>
              <a:t>, </a:t>
            </a:r>
            <a:r>
              <a:rPr lang="ru-RU" dirty="0" smtClean="0">
                <a:hlinkClick r:id="rId25" tooltip="Рыбный филин"/>
              </a:rPr>
              <a:t>рыбный филин</a:t>
            </a:r>
            <a:r>
              <a:rPr lang="ru-RU" dirty="0" smtClean="0"/>
              <a:t>, </a:t>
            </a:r>
            <a:r>
              <a:rPr lang="ru-RU" dirty="0" smtClean="0">
                <a:hlinkClick r:id="rId26" tooltip="Хохлатый орёл"/>
              </a:rPr>
              <a:t>хохлатый орёл</a:t>
            </a:r>
            <a:r>
              <a:rPr lang="ru-RU" dirty="0" smtClean="0"/>
              <a:t>, </a:t>
            </a:r>
            <a:r>
              <a:rPr lang="ru-RU" dirty="0" smtClean="0">
                <a:hlinkClick r:id="rId27" tooltip="Белохвостый орлан"/>
              </a:rPr>
              <a:t>белохвостый</a:t>
            </a:r>
            <a:r>
              <a:rPr lang="ru-RU" dirty="0" smtClean="0"/>
              <a:t> и </a:t>
            </a:r>
            <a:r>
              <a:rPr lang="ru-RU" dirty="0" err="1" smtClean="0">
                <a:hlinkClick r:id="rId28" tooltip="Белоплечий орлан"/>
              </a:rPr>
              <a:t>белоплечий</a:t>
            </a:r>
            <a:r>
              <a:rPr lang="ru-RU" dirty="0" smtClean="0">
                <a:hlinkClick r:id="rId28" tooltip="Белоплечий орлан"/>
              </a:rPr>
              <a:t> орланы</a:t>
            </a:r>
            <a:r>
              <a:rPr lang="ru-RU" dirty="0" smtClean="0"/>
              <a:t>, </a:t>
            </a:r>
            <a:r>
              <a:rPr lang="ru-RU" dirty="0" smtClean="0">
                <a:hlinkClick r:id="rId29" tooltip="Чёрный аист"/>
              </a:rPr>
              <a:t>чёрный аист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Гималайский медведь- </a:t>
            </a:r>
            <a:r>
              <a:rPr lang="ru-RU" dirty="0" err="1" smtClean="0">
                <a:solidFill>
                  <a:srgbClr val="FFC000"/>
                </a:solidFill>
              </a:rPr>
              <a:t>белогрудка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http://upload.wikimedia.org/wikipedia/commons/b/b7/Ursus_thibetanus_3_%28Wroclaw_zoo%29.JPG?uselang=r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385765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357298"/>
            <a:ext cx="8183880" cy="467774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smtClean="0">
                <a:solidFill>
                  <a:srgbClr val="00B050"/>
                </a:solidFill>
              </a:rPr>
              <a:t>Уссурийский заповедник имени В. Л. Комарова —  расположен на юге Приморского края близ Уссурийска. Заповедник основан в 1932 году, занимает площадь 40,4 тысячи га. Рельеф заповедной территории низкогорный, сформирован южными отрогами Сихотэ-Алиня. Климат умеренно континентальный. Средняя температура января –18 °С, августа 20 °С. Среднегодовое количество осадков в Уссурийском заповеднике — 700-800 мм.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98384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УССУРИЙСКИЙ ЗАПОВЕДНИК ИМЕНИ </a:t>
            </a:r>
            <a:r>
              <a:rPr lang="ru-RU" b="1" i="1" dirty="0" smtClean="0"/>
              <a:t>  В</a:t>
            </a:r>
            <a:r>
              <a:rPr lang="ru-RU" b="1" i="1" dirty="0" smtClean="0"/>
              <a:t>. Л. КОМАРОВА </a:t>
            </a:r>
            <a:endParaRPr lang="ru-RU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61316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3800" dirty="0" smtClean="0">
                <a:solidFill>
                  <a:srgbClr val="FF0000"/>
                </a:solidFill>
              </a:rPr>
              <a:t>Наиболее широко распространены хвойно-широколиственные леса, сложенные следующими формациями: кедрово-широколиственными (кедровниками), </a:t>
            </a:r>
            <a:r>
              <a:rPr lang="ru-RU" sz="3800" dirty="0" err="1" smtClean="0">
                <a:solidFill>
                  <a:srgbClr val="FF0000"/>
                </a:solidFill>
              </a:rPr>
              <a:t>чернопихтово-широколиственными</a:t>
            </a:r>
            <a:r>
              <a:rPr lang="ru-RU" sz="3800" dirty="0" smtClean="0">
                <a:solidFill>
                  <a:srgbClr val="FF0000"/>
                </a:solidFill>
              </a:rPr>
              <a:t> (чернопихтарниками) и </a:t>
            </a:r>
            <a:r>
              <a:rPr lang="ru-RU" sz="3800" dirty="0" err="1" smtClean="0">
                <a:solidFill>
                  <a:srgbClr val="FF0000"/>
                </a:solidFill>
              </a:rPr>
              <a:t>кедрово-елово-широколиственными</a:t>
            </a:r>
            <a:r>
              <a:rPr lang="ru-RU" sz="3800" dirty="0" smtClean="0">
                <a:solidFill>
                  <a:srgbClr val="FF0000"/>
                </a:solidFill>
              </a:rPr>
              <a:t> — переходными к пихтово-еловой формации. Выше пояса хвойно-широколиственных лесов есть участки пихтово-еловых лесов с неморальными (теплолюбивыми) растениями. На горе Змеиная встречаются группировки с преобладанием сосны </a:t>
            </a:r>
            <a:r>
              <a:rPr lang="ru-RU" sz="3800" dirty="0" err="1" smtClean="0">
                <a:solidFill>
                  <a:srgbClr val="FF0000"/>
                </a:solidFill>
              </a:rPr>
              <a:t>густоцветковой</a:t>
            </a:r>
            <a:r>
              <a:rPr lang="ru-RU" sz="3800" dirty="0" smtClean="0">
                <a:solidFill>
                  <a:srgbClr val="FF0000"/>
                </a:solidFill>
              </a:rPr>
              <a:t>. Долинные лиственные леса сформированы тополем Максимовича (</a:t>
            </a:r>
            <a:r>
              <a:rPr lang="ru-RU" sz="3800" dirty="0" err="1" smtClean="0">
                <a:solidFill>
                  <a:srgbClr val="FF0000"/>
                </a:solidFill>
              </a:rPr>
              <a:t>тополевники</a:t>
            </a:r>
            <a:r>
              <a:rPr lang="ru-RU" sz="3800" dirty="0" smtClean="0">
                <a:solidFill>
                  <a:srgbClr val="FF0000"/>
                </a:solidFill>
              </a:rPr>
              <a:t>), ясенем маньчжурским (</a:t>
            </a:r>
            <a:r>
              <a:rPr lang="ru-RU" sz="3800" dirty="0" err="1" smtClean="0">
                <a:solidFill>
                  <a:srgbClr val="FF0000"/>
                </a:solidFill>
              </a:rPr>
              <a:t>ясеневники</a:t>
            </a:r>
            <a:r>
              <a:rPr lang="ru-RU" sz="3800" dirty="0" smtClean="0">
                <a:solidFill>
                  <a:srgbClr val="FF0000"/>
                </a:solidFill>
              </a:rPr>
              <a:t>), ильмом долинным (ильмовники) и различными видами ив. Преобладают смешанные долинные лиственные леса, иногда с участием хвойных пород.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Фоновыми животными заповедника являются кабан, изюбр, барсук, колонок, белка, красно-серая полевка, рябчик, желтогорлая и седоголовая овсянки, синицы — белобрюхая и черноголовая гаички, дятлы седой, белоспинный и большой пестрый. В «Красную книгу России» занесены тигр амурский, леопард восточносибирский, мандаринка, черный аист, тритон когтистый уссурийский. К редким видам в условиях заповедника относятся также широкорот, </a:t>
            </a:r>
            <a:r>
              <a:rPr lang="ru-RU" dirty="0" err="1" smtClean="0">
                <a:solidFill>
                  <a:srgbClr val="FF0000"/>
                </a:solidFill>
              </a:rPr>
              <a:t>каллипогон</a:t>
            </a:r>
            <a:r>
              <a:rPr lang="ru-RU" dirty="0" smtClean="0">
                <a:solidFill>
                  <a:srgbClr val="FF0000"/>
                </a:solidFill>
              </a:rPr>
              <a:t> и таракан реликтовый.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42984"/>
            <a:ext cx="8183880" cy="4892056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/>
              <a:t>Расположен в юго-западной части </a:t>
            </a:r>
            <a:r>
              <a:rPr lang="ru-RU" sz="2200" dirty="0" smtClean="0">
                <a:hlinkClick r:id="rId2" tooltip="Приморский край"/>
              </a:rPr>
              <a:t>Приморского края</a:t>
            </a:r>
            <a:r>
              <a:rPr lang="ru-RU" sz="2200" dirty="0" smtClean="0"/>
              <a:t>, занимает площадь 39 289 га, включает акваторию озера </a:t>
            </a:r>
            <a:r>
              <a:rPr lang="ru-RU" sz="2200" dirty="0" err="1" smtClean="0">
                <a:hlinkClick r:id="rId3" tooltip="Ханка (озеро)"/>
              </a:rPr>
              <a:t>Ханка</a:t>
            </a:r>
            <a:r>
              <a:rPr lang="ru-RU" sz="2200" dirty="0" smtClean="0"/>
              <a:t> и его побережье. Заповедник учрежден 28 декабря 1990 года. В апреле 1996 года между Правительствами Российской Федерации и Китайской Народной Республикой подписано соглашение о создании на базе </a:t>
            </a:r>
            <a:r>
              <a:rPr lang="ru-RU" sz="2200" dirty="0" err="1" smtClean="0"/>
              <a:t>Ханкайского</a:t>
            </a:r>
            <a:r>
              <a:rPr lang="ru-RU" sz="2200" dirty="0" smtClean="0"/>
              <a:t> заповедника в России и китайского заповедника «</a:t>
            </a:r>
            <a:r>
              <a:rPr lang="ru-RU" sz="2200" dirty="0" err="1" smtClean="0"/>
              <a:t>Синкай-Ху</a:t>
            </a:r>
            <a:r>
              <a:rPr lang="ru-RU" sz="2200" dirty="0" smtClean="0"/>
              <a:t>» международного российско-китайского заповедника «Озеро </a:t>
            </a:r>
            <a:r>
              <a:rPr lang="ru-RU" sz="2200" dirty="0" err="1" smtClean="0"/>
              <a:t>Ханка</a:t>
            </a:r>
            <a:r>
              <a:rPr lang="ru-RU" sz="2200" dirty="0" smtClean="0"/>
              <a:t>». Территория разделена на 5 изолированных участков.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755508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ХАНКАЙСКИЙ ЗАПОВЕДНИК </a:t>
            </a:r>
            <a:endParaRPr lang="ru-RU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</a:rPr>
              <a:t>На территории заповедника обитают 334 вида птиц, из них 140 видов гнездится в настоящее время, 44 вида занесены в Красную книгу России и 12 видов — в Международную Красную книгу, наиболее редкие виды — </a:t>
            </a:r>
            <a:r>
              <a:rPr lang="ru-RU" dirty="0" smtClean="0">
                <a:solidFill>
                  <a:srgbClr val="0070C0"/>
                </a:solidFill>
                <a:hlinkClick r:id="rId2" tooltip="Японский журавль"/>
              </a:rPr>
              <a:t>японский</a:t>
            </a:r>
            <a:r>
              <a:rPr lang="ru-RU" dirty="0" smtClean="0">
                <a:solidFill>
                  <a:srgbClr val="0070C0"/>
                </a:solidFill>
              </a:rPr>
              <a:t> и </a:t>
            </a:r>
            <a:r>
              <a:rPr lang="ru-RU" dirty="0" err="1" smtClean="0">
                <a:solidFill>
                  <a:srgbClr val="0070C0"/>
                </a:solidFill>
                <a:hlinkClick r:id="rId3" tooltip="Даурский журавль"/>
              </a:rPr>
              <a:t>даурский</a:t>
            </a:r>
            <a:r>
              <a:rPr lang="ru-RU" dirty="0" smtClean="0">
                <a:solidFill>
                  <a:srgbClr val="0070C0"/>
                </a:solidFill>
                <a:hlinkClick r:id="rId3" tooltip="Даурский журавль"/>
              </a:rPr>
              <a:t> журавли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smtClean="0">
                <a:solidFill>
                  <a:srgbClr val="0070C0"/>
                </a:solidFill>
                <a:hlinkClick r:id="rId4" tooltip="Красноногий ибис"/>
              </a:rPr>
              <a:t>красноногий ибис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smtClean="0">
                <a:solidFill>
                  <a:srgbClr val="0070C0"/>
                </a:solidFill>
                <a:hlinkClick r:id="rId5" tooltip="Колпица"/>
              </a:rPr>
              <a:t>колпица</a:t>
            </a:r>
            <a:r>
              <a:rPr lang="ru-RU" dirty="0" smtClean="0">
                <a:solidFill>
                  <a:srgbClr val="0070C0"/>
                </a:solidFill>
              </a:rPr>
              <a:t> и др. Численность птиц в пиковые сезоны миграции (апрель, октябрь) достигает 2 миллионов.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Бутон лотоса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File:Nelumbo nucifera3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1" y="530225"/>
            <a:ext cx="6022632" cy="447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Фауна млекопитающих насчитывает 29 видов постоянно живущих, 5 — периодически заходящих и 9-10 видов, присутствующих во время сезонных миграций. В озере </a:t>
            </a:r>
            <a:r>
              <a:rPr lang="ru-RU" dirty="0" err="1" smtClean="0"/>
              <a:t>Ханка</a:t>
            </a:r>
            <a:r>
              <a:rPr lang="ru-RU" dirty="0" smtClean="0"/>
              <a:t> обитает 74 вида рыб. На территории произрастает 49 редких и исчезающих видов растений (</a:t>
            </a:r>
            <a:r>
              <a:rPr lang="ru-RU" dirty="0" err="1" smtClean="0">
                <a:hlinkClick r:id="rId2" tooltip="Эвриала устрашающая"/>
              </a:rPr>
              <a:t>эвриала</a:t>
            </a:r>
            <a:r>
              <a:rPr lang="ru-RU" dirty="0" smtClean="0">
                <a:hlinkClick r:id="rId2" tooltip="Эвриала устрашающая"/>
              </a:rPr>
              <a:t> устрашающая</a:t>
            </a:r>
            <a:r>
              <a:rPr lang="ru-RU" dirty="0" smtClean="0"/>
              <a:t>, </a:t>
            </a:r>
            <a:r>
              <a:rPr lang="ru-RU" dirty="0" smtClean="0">
                <a:hlinkClick r:id="rId3" tooltip="Лотос Комарова"/>
              </a:rPr>
              <a:t>лотос Комарова</a:t>
            </a:r>
            <a:r>
              <a:rPr lang="ru-RU" dirty="0" smtClean="0"/>
              <a:t>, </a:t>
            </a:r>
            <a:r>
              <a:rPr lang="ru-RU" dirty="0" err="1" smtClean="0">
                <a:hlinkClick r:id="rId4" tooltip="Бразения Шребера"/>
              </a:rPr>
              <a:t>бразения</a:t>
            </a:r>
            <a:r>
              <a:rPr lang="ru-RU" dirty="0" smtClean="0">
                <a:hlinkClick r:id="rId4" tooltip="Бразения Шребера"/>
              </a:rPr>
              <a:t> </a:t>
            </a:r>
            <a:r>
              <a:rPr lang="ru-RU" dirty="0" err="1" smtClean="0">
                <a:hlinkClick r:id="rId4" tooltip="Бразения Шребера"/>
              </a:rPr>
              <a:t>Шребера</a:t>
            </a:r>
            <a:r>
              <a:rPr lang="ru-RU" dirty="0" smtClean="0"/>
              <a:t> и др.). Число видов животных: водных беспозвоночных — 533; рыб — 75; амфибий — 6; рептилий — 7 (в том числе </a:t>
            </a:r>
            <a:r>
              <a:rPr lang="ru-RU" dirty="0" smtClean="0">
                <a:hlinkClick r:id="rId5" tooltip="Корейская долгохвостка (страница отсутствует)"/>
              </a:rPr>
              <a:t>корейская долгохвостка</a:t>
            </a:r>
            <a:r>
              <a:rPr lang="ru-RU" baseline="30000" dirty="0" smtClean="0">
                <a:hlinkClick r:id="rId6"/>
              </a:rPr>
              <a:t>[1]</a:t>
            </a:r>
            <a:r>
              <a:rPr lang="ru-RU" dirty="0" smtClean="0"/>
              <a:t> ); птиц — 336; млекопитающих — 43.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75</TotalTime>
  <Words>1084</Words>
  <Application>Microsoft Office PowerPoint</Application>
  <PresentationFormat>Экран (4:3)</PresentationFormat>
  <Paragraphs>35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ЗАПОВЕДНОЕ ПРИМОРЬЕ</vt:lpstr>
      <vt:lpstr>В настоящее время в Приморском крае действует шесть заповедников - больше чем в любом другом субъекте Российской Федерации</vt:lpstr>
      <vt:lpstr>Старейший на Дальнем Востоке заповедник – “Кедровая падь”, самый южный заповедник Приморья. Был создан в 1916 для сохранения редкой природы в долине реки Кедровой на отрогах Восточно-Маньчжурских гор  В верховьях реки Кедровая сохраняются особо ценные черные пихты, амурские липы и бархат и маньчжурский ясень. Высота некоторых деревьев достигает 10 этажного дома. Только здесь растут клен Комарова и железная береза (даже сухая она тонет в воде). </vt:lpstr>
      <vt:lpstr>Слайд 4</vt:lpstr>
      <vt:lpstr>Дальневосточный морской биосферный заповедник расположен в западной части Японского моря. Он занимает около 10% площади залива Петра Великого – самой южной и тепловодной акватории дальневосточных морей России. В состав заповедника входит 11 островов, суммарная площадь которых составляет 1100 га. Основан 24 марта 1978 г. с целью сохранения природной среды наиболее богатого по составу морской и островной фауны и флоры залива Петра Великого и, прежде всего, генофонда морских организмов. </vt:lpstr>
      <vt:lpstr>Слайд 6</vt:lpstr>
      <vt:lpstr>Бухта Спасения </vt:lpstr>
      <vt:lpstr>Заповедные места</vt:lpstr>
      <vt:lpstr>Лазовский заповедник имеет сложную и богатую событиями историю. Исключительность и ценность данного природного биокомплекса была определена первыми естествоиспытателями и учеными-исследователями юга Дальнего Востока ещё в середине XIX века. В начале XX века эти наблюдения дополняются материалами. Несмотря на слабую заселенность территории первопоселенцами, придание ей законного статуса заповедника осуществлялось с огромным трудом и в несколько этапов</vt:lpstr>
      <vt:lpstr>Слайд 10</vt:lpstr>
      <vt:lpstr>Утка мандаринка</vt:lpstr>
      <vt:lpstr>Внесён в Список Всемирного наследия ЮНЕСКО как «Объект, включающий в себя наиболее важную или значительную естественную среду обитания для сохранения в ней биологического многообразия, в том числе исчезающих видов исключительной мировой ценности с точки зрения науки и охраны». Всего на территории заповедника отмечено 1149 видов высших растений, 121 вид мохообразных, 368 видов лишайников, 670 видов водорослей, 537 видов грибов, 63 вида млекопитающих, 342 вида птиц, 8 видов рептилий, 5 видов амфибий, 32 вида рыб, 334 вида морских беспозвоночных и около 3,5 тыс. видов насекомых. </vt:lpstr>
      <vt:lpstr>Слайд 13</vt:lpstr>
      <vt:lpstr>Гималайский медведь- белогрудка</vt:lpstr>
      <vt:lpstr>Уссурийский заповедник имени В. Л. Комарова —  расположен на юге Приморского края близ Уссурийска. Заповедник основан в 1932 году, занимает площадь 40,4 тысячи га. Рельеф заповедной территории низкогорный, сформирован южными отрогами Сихотэ-Алиня. Климат умеренно континентальный. Средняя температура января –18 °С, августа 20 °С. Среднегодовое количество осадков в Уссурийском заповеднике — 700-800 мм.  </vt:lpstr>
      <vt:lpstr>Слайд 16</vt:lpstr>
      <vt:lpstr>Слайд 17</vt:lpstr>
      <vt:lpstr>Расположен в юго-западной части Приморского края, занимает площадь 39 289 га, включает акваторию озера Ханка и его побережье. Заповедник учрежден 28 декабря 1990 года. В апреле 1996 года между Правительствами Российской Федерации и Китайской Народной Республикой подписано соглашение о создании на базе Ханкайского заповедника в России и китайского заповедника «Синкай-Ху» международного российско-китайского заповедника «Озеро Ханка». Территория разделена на 5 изолированных участков.  </vt:lpstr>
      <vt:lpstr>Слайд 19</vt:lpstr>
      <vt:lpstr>Бутон лотоса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ЗАПОВЕДНОЕ ПРИМОРЬЕ</dc:title>
  <dc:creator>User</dc:creator>
  <cp:lastModifiedBy>User</cp:lastModifiedBy>
  <cp:revision>9</cp:revision>
  <dcterms:created xsi:type="dcterms:W3CDTF">2013-10-13T10:01:28Z</dcterms:created>
  <dcterms:modified xsi:type="dcterms:W3CDTF">2013-10-13T11:16:33Z</dcterms:modified>
</cp:coreProperties>
</file>